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Lst>
  <p:sldSz cx="9144000" cy="5143500" type="screen16x9"/>
  <p:notesSz cx="6858000" cy="9144000"/>
  <p:embeddedFontLst>
    <p:embeddedFont>
      <p:font typeface="Bree Serif" panose="020B0604020202020204" charset="0"/>
      <p:regular r:id="rId21"/>
    </p:embeddedFont>
    <p:embeddedFont>
      <p:font typeface="Chief Blueprint" panose="020B0500000000000000" pitchFamily="34" charset="0"/>
      <p:regular r:id="rId22"/>
    </p:embeddedFont>
    <p:embeddedFont>
      <p:font typeface="Didact Gothic" panose="020B0604020202020204" charset="0"/>
      <p:regular r:id="rId23"/>
    </p:embeddedFont>
    <p:embeddedFont>
      <p:font typeface="Helvetica" panose="020B0604020202020204" pitchFamily="34" charset="0"/>
      <p:regular r:id="rId24"/>
      <p:bold r:id="rId25"/>
      <p:italic r:id="rId26"/>
      <p:boldItalic r:id="rId27"/>
    </p:embeddedFont>
    <p:embeddedFont>
      <p:font typeface="MV Boli" panose="02000500030200090000" pitchFamily="2" charset="0"/>
      <p:regular r:id="rId28"/>
    </p:embeddedFont>
    <p:embeddedFont>
      <p:font typeface="Roboto Black" panose="02000000000000000000" pitchFamily="2" charset="0"/>
      <p:bold r:id="rId29"/>
      <p:boldItalic r:id="rId30"/>
    </p:embeddedFont>
    <p:embeddedFont>
      <p:font typeface="Roboto Light" panose="02000000000000000000" pitchFamily="2" charset="0"/>
      <p:regular r:id="rId31"/>
      <p:bold r:id="rId32"/>
      <p:italic r:id="rId33"/>
      <p:boldItalic r:id="rId34"/>
    </p:embeddedFont>
    <p:embeddedFont>
      <p:font typeface="Roboto Mono Regular" panose="020B0604020202020204" charset="0"/>
      <p:regular r:id="rId35"/>
      <p:bold r:id="rId36"/>
      <p:italic r:id="rId37"/>
      <p:boldItalic r:id="rId38"/>
    </p:embeddedFont>
    <p:embeddedFont>
      <p:font typeface="Roboto Thin" panose="02000000000000000000" pitchFamily="2" charset="0"/>
      <p:regular r:id="rId39"/>
      <p:bold r:id="rId40"/>
      <p:italic r:id="rId41"/>
      <p:boldItalic r:id="rId42"/>
    </p:embeddedFont>
    <p:embeddedFont>
      <p:font typeface="Segoe UI Black" panose="020B0A02040204020203" pitchFamily="34" charset="0"/>
      <p:bold r:id="rId43"/>
      <p:boldItalic r:id="rId44"/>
    </p:embeddedFont>
    <p:embeddedFont>
      <p:font typeface="Ubuntu" panose="020B0504030602030204" pitchFamily="3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0000"/>
    <a:srgbClr val="FF0066"/>
    <a:srgbClr val="540202"/>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E3A23A-DED2-4B76-B717-351605F9A221}">
  <a:tblStyle styleId="{44E3A23A-DED2-4B76-B717-351605F9A22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p:cViewPr varScale="1">
        <p:scale>
          <a:sx n="142" d="100"/>
          <a:sy n="142" d="100"/>
        </p:scale>
        <p:origin x="160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presProps" Target="presProps.xml"/><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hyperlink" Target="https://docs.google.com/spreadsheets/d/12mBx505Mq6zjd_Zat4inPAY9FJ0xlr7LS3KQdEq9RPQ/copy"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9.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gif"/><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NGO PROJECT</a:t>
            </a:r>
            <a:endParaRPr dirty="0">
              <a:solidFill>
                <a:schemeClr val="accent1"/>
              </a:solidFill>
            </a:endParaRPr>
          </a:p>
          <a:p>
            <a:pPr marL="0" lvl="0" indent="0" algn="r" rtl="0">
              <a:spcBef>
                <a:spcPts val="0"/>
              </a:spcBef>
              <a:spcAft>
                <a:spcPts val="0"/>
              </a:spcAft>
              <a:buNone/>
            </a:pPr>
            <a:r>
              <a:rPr lang="es" dirty="0">
                <a:solidFill>
                  <a:schemeClr val="accent1"/>
                </a:solidFill>
              </a:rPr>
              <a:t>PROPOSAL</a:t>
            </a:r>
            <a:endParaRPr dirty="0">
              <a:solidFill>
                <a:schemeClr val="accent1"/>
              </a:solidFill>
            </a:endParaRPr>
          </a:p>
        </p:txBody>
      </p:sp>
      <p:sp>
        <p:nvSpPr>
          <p:cNvPr id="110" name="Google Shape;110;p22"/>
          <p:cNvSpPr txBox="1">
            <a:spLocks noGrp="1"/>
          </p:cNvSpPr>
          <p:nvPr>
            <p:ph type="subTitle" idx="1"/>
          </p:nvPr>
        </p:nvSpPr>
        <p:spPr>
          <a:xfrm>
            <a:off x="4619517" y="4241090"/>
            <a:ext cx="3794975"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300" b="1" dirty="0">
                <a:latin typeface="Chief Blueprint" panose="020B0500000000000000" pitchFamily="34" charset="0"/>
              </a:rPr>
              <a:t> </a:t>
            </a:r>
            <a:r>
              <a:rPr lang="en-US" sz="1400" b="1" dirty="0">
                <a:latin typeface="Chief Blueprint" panose="020B0500000000000000" pitchFamily="34" charset="0"/>
              </a:rPr>
              <a:t>A Global Non-Governmental Organizations</a:t>
            </a:r>
            <a:endParaRPr sz="1400" b="1" dirty="0">
              <a:latin typeface="Chief Blueprint" panose="020B0500000000000000" pitchFamily="34" charset="0"/>
            </a:endParaRP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481123" y="1713623"/>
            <a:ext cx="948906"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939399" y="55607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8060158" y="2947128"/>
            <a:ext cx="210250" cy="211772"/>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59125" y="787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512933" y="178339"/>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7;p22">
            <a:extLst>
              <a:ext uri="{FF2B5EF4-FFF2-40B4-BE49-F238E27FC236}">
                <a16:creationId xmlns:a16="http://schemas.microsoft.com/office/drawing/2014/main" id="{61E5DFCD-46A0-485A-BD8A-2B62DFFCD863}"/>
              </a:ext>
            </a:extLst>
          </p:cNvPr>
          <p:cNvSpPr/>
          <p:nvPr/>
        </p:nvSpPr>
        <p:spPr>
          <a:xfrm>
            <a:off x="3660059" y="1879169"/>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208;p22">
            <a:extLst>
              <a:ext uri="{FF2B5EF4-FFF2-40B4-BE49-F238E27FC236}">
                <a16:creationId xmlns:a16="http://schemas.microsoft.com/office/drawing/2014/main" id="{39A7C6B5-EDA1-48BB-A68C-BFD62C6019DF}"/>
              </a:ext>
            </a:extLst>
          </p:cNvPr>
          <p:cNvSpPr/>
          <p:nvPr/>
        </p:nvSpPr>
        <p:spPr>
          <a:xfrm>
            <a:off x="3808276" y="1879169"/>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09;p22">
            <a:extLst>
              <a:ext uri="{FF2B5EF4-FFF2-40B4-BE49-F238E27FC236}">
                <a16:creationId xmlns:a16="http://schemas.microsoft.com/office/drawing/2014/main" id="{96ACDAB0-4F6A-4660-BE87-21479FA461CA}"/>
              </a:ext>
            </a:extLst>
          </p:cNvPr>
          <p:cNvSpPr/>
          <p:nvPr/>
        </p:nvSpPr>
        <p:spPr>
          <a:xfrm>
            <a:off x="3944280" y="1879169"/>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0;p22">
            <a:extLst>
              <a:ext uri="{FF2B5EF4-FFF2-40B4-BE49-F238E27FC236}">
                <a16:creationId xmlns:a16="http://schemas.microsoft.com/office/drawing/2014/main" id="{3D577754-CFFD-4C44-9402-3DFDE0641A3D}"/>
              </a:ext>
            </a:extLst>
          </p:cNvPr>
          <p:cNvSpPr/>
          <p:nvPr/>
        </p:nvSpPr>
        <p:spPr>
          <a:xfrm>
            <a:off x="4185718" y="1879169"/>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05;p22">
            <a:extLst>
              <a:ext uri="{FF2B5EF4-FFF2-40B4-BE49-F238E27FC236}">
                <a16:creationId xmlns:a16="http://schemas.microsoft.com/office/drawing/2014/main" id="{1C21B631-051A-435D-B9B3-789D1855DBE9}"/>
              </a:ext>
            </a:extLst>
          </p:cNvPr>
          <p:cNvSpPr/>
          <p:nvPr/>
        </p:nvSpPr>
        <p:spPr>
          <a:xfrm>
            <a:off x="2547511" y="419142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06;p22">
            <a:extLst>
              <a:ext uri="{FF2B5EF4-FFF2-40B4-BE49-F238E27FC236}">
                <a16:creationId xmlns:a16="http://schemas.microsoft.com/office/drawing/2014/main" id="{570F36FA-3D87-4C29-B3EC-42F213BEBA76}"/>
              </a:ext>
            </a:extLst>
          </p:cNvPr>
          <p:cNvSpPr/>
          <p:nvPr/>
        </p:nvSpPr>
        <p:spPr>
          <a:xfrm>
            <a:off x="2654457" y="418838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09;p22">
            <a:extLst>
              <a:ext uri="{FF2B5EF4-FFF2-40B4-BE49-F238E27FC236}">
                <a16:creationId xmlns:a16="http://schemas.microsoft.com/office/drawing/2014/main" id="{3728A5DE-E722-426E-AD61-7CDE7C9EE742}"/>
              </a:ext>
            </a:extLst>
          </p:cNvPr>
          <p:cNvSpPr txBox="1">
            <a:spLocks/>
          </p:cNvSpPr>
          <p:nvPr/>
        </p:nvSpPr>
        <p:spPr>
          <a:xfrm>
            <a:off x="1083571" y="440733"/>
            <a:ext cx="1843564" cy="4868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en-US" sz="2000" dirty="0">
                <a:solidFill>
                  <a:schemeClr val="accent1"/>
                </a:solidFill>
              </a:rPr>
              <a:t>BOOTSTRAP</a:t>
            </a:r>
          </a:p>
        </p:txBody>
      </p:sp>
      <p:sp>
        <p:nvSpPr>
          <p:cNvPr id="220" name="Google Shape;171;p22">
            <a:extLst>
              <a:ext uri="{FF2B5EF4-FFF2-40B4-BE49-F238E27FC236}">
                <a16:creationId xmlns:a16="http://schemas.microsoft.com/office/drawing/2014/main" id="{218FB549-A188-4960-98A6-779B76D01BDE}"/>
              </a:ext>
            </a:extLst>
          </p:cNvPr>
          <p:cNvSpPr/>
          <p:nvPr/>
        </p:nvSpPr>
        <p:spPr>
          <a:xfrm>
            <a:off x="7745505" y="2942982"/>
            <a:ext cx="218113" cy="215918"/>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DD9E855-CA22-48CC-ABA1-0B026F696B3E}"/>
              </a:ext>
            </a:extLst>
          </p:cNvPr>
          <p:cNvPicPr>
            <a:picLocks noChangeAspect="1"/>
          </p:cNvPicPr>
          <p:nvPr/>
        </p:nvPicPr>
        <p:blipFill>
          <a:blip r:embed="rId3"/>
          <a:stretch>
            <a:fillRect/>
          </a:stretch>
        </p:blipFill>
        <p:spPr>
          <a:xfrm>
            <a:off x="6629568" y="1334435"/>
            <a:ext cx="1933353" cy="19333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rPr>
              <a:t>40%</a:t>
            </a:r>
            <a:endParaRPr dirty="0">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rPr>
              <a:t>10%</a:t>
            </a:r>
            <a:endParaRPr dirty="0">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rPr>
              <a:t>DATABASE</a:t>
            </a:r>
            <a:endParaRPr sz="1200" dirty="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chemeClr val="accent1"/>
                </a:solidFill>
                <a:latin typeface="Roboto Black"/>
                <a:ea typeface="Roboto Black"/>
                <a:cs typeface="Roboto Black"/>
                <a:sym typeface="Roboto Black"/>
              </a:rPr>
              <a:t>UX RESEARCH</a:t>
            </a:r>
            <a:endParaRPr sz="1200" dirty="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615517"/>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000" dirty="0">
                <a:solidFill>
                  <a:schemeClr val="tx1"/>
                </a:solidFill>
                <a:latin typeface="Helvetica" panose="020B0604020202020204" pitchFamily="34" charset="0"/>
              </a:rPr>
              <a:t>E</a:t>
            </a:r>
            <a:r>
              <a:rPr lang="en-US" sz="1000" b="0" i="0" dirty="0">
                <a:solidFill>
                  <a:schemeClr val="tx1"/>
                </a:solidFill>
                <a:effectLst/>
                <a:latin typeface="Helvetica" panose="020B0604020202020204" pitchFamily="34" charset="0"/>
              </a:rPr>
              <a:t>nable website users to share your reviews on review sites to leverage third-party services which offers coding to highlight your web page ratings </a:t>
            </a:r>
            <a:endParaRPr sz="1000" dirty="0">
              <a:solidFill>
                <a:schemeClr val="tx1"/>
              </a:solidFill>
            </a:endParaRPr>
          </a:p>
        </p:txBody>
      </p:sp>
      <p:sp>
        <p:nvSpPr>
          <p:cNvPr id="624" name="Google Shape;624;p32"/>
          <p:cNvSpPr/>
          <p:nvPr/>
        </p:nvSpPr>
        <p:spPr>
          <a:xfrm>
            <a:off x="5948500" y="2555400"/>
            <a:ext cx="1581300" cy="2617200"/>
          </a:xfrm>
          <a:prstGeom prst="rect">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5948488" y="3284217"/>
            <a:ext cx="1581300" cy="161670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000" dirty="0">
                <a:solidFill>
                  <a:schemeClr val="tx1"/>
                </a:solidFill>
                <a:latin typeface="Helvetica" panose="020B0604020202020204" pitchFamily="34" charset="0"/>
                <a:cs typeface="Helvetica" panose="020B0604020202020204" pitchFamily="34" charset="0"/>
              </a:rPr>
              <a:t>Branding Strategies are there where Brand Logo, Optimum Word Content, Storytelling Approaches in design, social media like elements must be there</a:t>
            </a:r>
            <a:endParaRPr sz="1000" dirty="0">
              <a:solidFill>
                <a:schemeClr val="tx1"/>
              </a:solidFill>
              <a:latin typeface="Helvetica" panose="020B0604020202020204" pitchFamily="34" charset="0"/>
              <a:cs typeface="Helvetica" panose="020B0604020202020204" pitchFamily="34" charset="0"/>
            </a:endParaRPr>
          </a:p>
          <a:p>
            <a:pPr marL="0" lvl="0" indent="0" algn="ctr" rtl="0">
              <a:spcBef>
                <a:spcPts val="0"/>
              </a:spcBef>
              <a:spcAft>
                <a:spcPts val="0"/>
              </a:spcAft>
              <a:buNone/>
            </a:pPr>
            <a:endParaRPr sz="1000" dirty="0">
              <a:solidFill>
                <a:schemeClr val="bg1"/>
              </a:solidFill>
            </a:endParaRPr>
          </a:p>
        </p:txBody>
      </p:sp>
      <p:sp>
        <p:nvSpPr>
          <p:cNvPr id="626" name="Google Shape;626;p32"/>
          <p:cNvSpPr txBox="1">
            <a:spLocks noGrp="1"/>
          </p:cNvSpPr>
          <p:nvPr>
            <p:ph type="subTitle" idx="3"/>
          </p:nvPr>
        </p:nvSpPr>
        <p:spPr>
          <a:xfrm>
            <a:off x="1614200" y="3983142"/>
            <a:ext cx="15813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00" b="0" i="0" dirty="0">
                <a:solidFill>
                  <a:schemeClr val="tx1"/>
                </a:solidFill>
                <a:effectLst/>
                <a:latin typeface="Helvetica" panose="020B0604020202020204" pitchFamily="34" charset="0"/>
              </a:rPr>
              <a:t>Make website available and accessible by focusing on server uptime, broken links, and mobile responsiveness</a:t>
            </a:r>
            <a:endParaRPr sz="1000" dirty="0">
              <a:solidFill>
                <a:schemeClr val="tx1"/>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dirty="0">
                <a:solidFill>
                  <a:schemeClr val="tx1"/>
                </a:solidFill>
              </a:rPr>
              <a:t>POSITIONING</a:t>
            </a:r>
            <a:endParaRPr sz="1400" dirty="0">
              <a:solidFill>
                <a:schemeClr val="tx1"/>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dirty="0">
                <a:solidFill>
                  <a:schemeClr val="tx1"/>
                </a:solidFill>
              </a:rPr>
              <a:t>EXPANSION</a:t>
            </a:r>
            <a:endParaRPr sz="1400" dirty="0">
              <a:solidFill>
                <a:schemeClr val="tx1"/>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400" dirty="0">
                <a:solidFill>
                  <a:schemeClr val="tx1"/>
                </a:solidFill>
              </a:rPr>
              <a:t>USABILITY</a:t>
            </a:r>
            <a:endParaRPr sz="1400" dirty="0">
              <a:solidFill>
                <a:schemeClr val="tx1"/>
              </a:solidFill>
            </a:endParaRPr>
          </a:p>
        </p:txBody>
      </p:sp>
      <p:sp>
        <p:nvSpPr>
          <p:cNvPr id="630" name="Google Shape;630;p32"/>
          <p:cNvSpPr/>
          <p:nvPr/>
        </p:nvSpPr>
        <p:spPr>
          <a:xfrm>
            <a:off x="1938175" y="2110450"/>
            <a:ext cx="933300" cy="93330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59A1A32C-CC30-4FF1-B49C-3A03BB404B8C}"/>
              </a:ext>
            </a:extLst>
          </p:cNvPr>
          <p:cNvPicPr>
            <a:picLocks noChangeAspect="1"/>
          </p:cNvPicPr>
          <p:nvPr/>
        </p:nvPicPr>
        <p:blipFill>
          <a:blip r:embed="rId3"/>
          <a:stretch>
            <a:fillRect/>
          </a:stretch>
        </p:blipFill>
        <p:spPr>
          <a:xfrm>
            <a:off x="4223660" y="1853425"/>
            <a:ext cx="648550" cy="648550"/>
          </a:xfrm>
          <a:prstGeom prst="rect">
            <a:avLst/>
          </a:prstGeom>
        </p:spPr>
      </p:pic>
      <p:pic>
        <p:nvPicPr>
          <p:cNvPr id="5" name="Picture 4">
            <a:extLst>
              <a:ext uri="{FF2B5EF4-FFF2-40B4-BE49-F238E27FC236}">
                <a16:creationId xmlns:a16="http://schemas.microsoft.com/office/drawing/2014/main" id="{9FF23D5D-F4AB-47C5-B7EE-F6CBF5878376}"/>
              </a:ext>
            </a:extLst>
          </p:cNvPr>
          <p:cNvPicPr>
            <a:picLocks noChangeAspect="1"/>
          </p:cNvPicPr>
          <p:nvPr/>
        </p:nvPicPr>
        <p:blipFill>
          <a:blip r:embed="rId4"/>
          <a:stretch>
            <a:fillRect/>
          </a:stretch>
        </p:blipFill>
        <p:spPr>
          <a:xfrm>
            <a:off x="2032731" y="2225531"/>
            <a:ext cx="692438" cy="692438"/>
          </a:xfrm>
          <a:prstGeom prst="rect">
            <a:avLst/>
          </a:prstGeom>
        </p:spPr>
      </p:pic>
      <p:pic>
        <p:nvPicPr>
          <p:cNvPr id="7" name="Picture 6">
            <a:extLst>
              <a:ext uri="{FF2B5EF4-FFF2-40B4-BE49-F238E27FC236}">
                <a16:creationId xmlns:a16="http://schemas.microsoft.com/office/drawing/2014/main" id="{9535AB21-BDDF-4559-B2CE-7FAC8DD24064}"/>
              </a:ext>
            </a:extLst>
          </p:cNvPr>
          <p:cNvPicPr>
            <a:picLocks noChangeAspect="1"/>
          </p:cNvPicPr>
          <p:nvPr/>
        </p:nvPicPr>
        <p:blipFill>
          <a:blip r:embed="rId5"/>
          <a:stretch>
            <a:fillRect/>
          </a:stretch>
        </p:blipFill>
        <p:spPr>
          <a:xfrm>
            <a:off x="6443518" y="1586436"/>
            <a:ext cx="591264" cy="5912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pic>
        <p:nvPicPr>
          <p:cNvPr id="16" name="Google Shape;1324;p45">
            <a:extLst>
              <a:ext uri="{FF2B5EF4-FFF2-40B4-BE49-F238E27FC236}">
                <a16:creationId xmlns:a16="http://schemas.microsoft.com/office/drawing/2014/main" id="{CC8F7024-09A3-4598-825B-A3EBA33B989A}"/>
              </a:ext>
            </a:extLst>
          </p:cNvPr>
          <p:cNvPicPr preferRelativeResize="0"/>
          <p:nvPr/>
        </p:nvPicPr>
        <p:blipFill rotWithShape="1">
          <a:blip r:embed="rId3">
            <a:alphaModFix/>
          </a:blip>
          <a:srcRect l="4194" t="11228" r="4213" b="8854"/>
          <a:stretch/>
        </p:blipFill>
        <p:spPr>
          <a:xfrm>
            <a:off x="1727654" y="2112719"/>
            <a:ext cx="3216202" cy="2629462"/>
          </a:xfrm>
          <a:prstGeom prst="rect">
            <a:avLst/>
          </a:prstGeom>
          <a:noFill/>
          <a:ln>
            <a:noFill/>
          </a:ln>
        </p:spPr>
      </p:pic>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2190603" y="1738851"/>
            <a:ext cx="2290303"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300" dirty="0">
                <a:solidFill>
                  <a:schemeClr val="accent1"/>
                </a:solidFill>
              </a:rPr>
              <a:t>CONVERSIONS NEXT YEAR</a:t>
            </a:r>
            <a:endParaRPr sz="1300" dirty="0">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4"/>
          </p:cNvPr>
          <p:cNvPicPr preferRelativeResize="0"/>
          <p:nvPr/>
        </p:nvPicPr>
        <p:blipFill rotWithShape="1">
          <a:blip r:embed="rId5">
            <a:alphaModFix/>
          </a:blip>
          <a:srcRect b="8525"/>
          <a:stretch/>
        </p:blipFill>
        <p:spPr>
          <a:xfrm>
            <a:off x="1077588" y="2404777"/>
            <a:ext cx="4765368" cy="2370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4934840" y="4189246"/>
            <a:ext cx="2815329" cy="44385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latin typeface="Ubuntu" panose="020B0504030602030204" pitchFamily="34" charset="0"/>
                <a:ea typeface="Roboto Light"/>
                <a:cs typeface="Roboto Light"/>
                <a:sym typeface="Roboto Light"/>
              </a:rPr>
              <a:t>Makes the Information Easily Understandable and User Interface Easy.</a:t>
            </a:r>
            <a:endParaRPr sz="1000" dirty="0">
              <a:solidFill>
                <a:srgbClr val="FFFFFF"/>
              </a:solidFill>
              <a:latin typeface="Ubuntu" panose="020B0504030602030204" pitchFamily="34" charset="0"/>
              <a:ea typeface="Roboto Light"/>
              <a:cs typeface="Roboto Light"/>
              <a:sym typeface="Roboto Light"/>
            </a:endParaRPr>
          </a:p>
        </p:txBody>
      </p:sp>
      <p:grpSp>
        <p:nvGrpSpPr>
          <p:cNvPr id="705" name="Google Shape;705;p35"/>
          <p:cNvGrpSpPr/>
          <p:nvPr/>
        </p:nvGrpSpPr>
        <p:grpSpPr>
          <a:xfrm>
            <a:off x="4925306" y="1673021"/>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49"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rgbClr val="FF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50" name="Google Shape;1323;p45">
            <a:extLst>
              <a:ext uri="{FF2B5EF4-FFF2-40B4-BE49-F238E27FC236}">
                <a16:creationId xmlns:a16="http://schemas.microsoft.com/office/drawing/2014/main" id="{2C883F49-6AC2-4932-A7DD-B24A791BB5CF}"/>
              </a:ext>
            </a:extLst>
          </p:cNvPr>
          <p:cNvPicPr preferRelativeResize="0"/>
          <p:nvPr/>
        </p:nvPicPr>
        <p:blipFill rotWithShape="1">
          <a:blip r:embed="rId3">
            <a:alphaModFix/>
          </a:blip>
          <a:srcRect/>
          <a:stretch/>
        </p:blipFill>
        <p:spPr>
          <a:xfrm>
            <a:off x="1047966" y="1673021"/>
            <a:ext cx="3069113" cy="28351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206197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dirty="0"/>
              <a:t>“Implementation“ Developer must have complete list of required content and begin with the design development. Then presents the sample designs for review.</a:t>
            </a:r>
            <a:endParaRPr sz="900" dirty="0">
              <a:solidFill>
                <a:srgbClr val="FFFFFF"/>
              </a:solidFill>
            </a:endParaRPr>
          </a:p>
        </p:txBody>
      </p:sp>
      <p:sp>
        <p:nvSpPr>
          <p:cNvPr id="990" name="Google Shape;990;p36"/>
          <p:cNvSpPr txBox="1">
            <a:spLocks noGrp="1"/>
          </p:cNvSpPr>
          <p:nvPr>
            <p:ph type="ctrTitle" idx="4294967295"/>
          </p:nvPr>
        </p:nvSpPr>
        <p:spPr>
          <a:xfrm>
            <a:off x="6701521" y="1467029"/>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rgbClr val="FFFFFF"/>
                </a:solidFill>
              </a:rPr>
              <a:t>STEP 2</a:t>
            </a:r>
            <a:endParaRPr sz="1200" dirty="0">
              <a:solidFill>
                <a:srgbClr val="FFFFFF"/>
              </a:solidFill>
            </a:endParaRPr>
          </a:p>
        </p:txBody>
      </p:sp>
      <p:sp>
        <p:nvSpPr>
          <p:cNvPr id="991" name="Google Shape;991;p36"/>
          <p:cNvSpPr txBox="1">
            <a:spLocks noGrp="1"/>
          </p:cNvSpPr>
          <p:nvPr>
            <p:ph type="subTitle" idx="4294967295"/>
          </p:nvPr>
        </p:nvSpPr>
        <p:spPr>
          <a:xfrm>
            <a:off x="468123" y="3043700"/>
            <a:ext cx="2418046" cy="1311962"/>
          </a:xfrm>
          <a:prstGeom prst="rect">
            <a:avLst/>
          </a:prstGeom>
        </p:spPr>
        <p:txBody>
          <a:bodyPr spcFirstLastPara="1" wrap="square" lIns="91425" tIns="91425" rIns="91425" bIns="91425" anchor="t" anchorCtr="0">
            <a:noAutofit/>
          </a:bodyPr>
          <a:lstStyle/>
          <a:p>
            <a:pPr marL="114300" indent="0" algn="l">
              <a:buNone/>
            </a:pPr>
            <a:r>
              <a:rPr lang="en-US" sz="900" b="0" i="0" u="none" strike="noStrike" baseline="0" dirty="0">
                <a:latin typeface="Ubuntu" panose="020B0504030602030204" pitchFamily="34" charset="0"/>
              </a:rPr>
              <a:t>“Planning” Project Definition Meeting with you to determine precise details concerning the scope of the project and develop an accurate and detailed timeline outlining the development and delivery of the project, including deliverables for the developer</a:t>
            </a:r>
            <a:endParaRPr sz="900" dirty="0">
              <a:solidFill>
                <a:srgbClr val="FFFFFF"/>
              </a:solidFill>
              <a:latin typeface="Ubuntu" panose="020B0504030602030204" pitchFamily="34" charset="0"/>
            </a:endParaRPr>
          </a:p>
        </p:txBody>
      </p:sp>
      <p:sp>
        <p:nvSpPr>
          <p:cNvPr id="992" name="Google Shape;992;p36"/>
          <p:cNvSpPr txBox="1">
            <a:spLocks noGrp="1"/>
          </p:cNvSpPr>
          <p:nvPr>
            <p:ph type="ctrTitle" idx="4294967295"/>
          </p:nvPr>
        </p:nvSpPr>
        <p:spPr>
          <a:xfrm>
            <a:off x="802027" y="2789238"/>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rgbClr val="FFFFFF"/>
                </a:solidFill>
              </a:rPr>
              <a:t>STEP 1</a:t>
            </a:r>
            <a:endParaRPr sz="1200" dirty="0">
              <a:solidFill>
                <a:srgbClr val="FFFFFF"/>
              </a:solidFill>
            </a:endParaRPr>
          </a:p>
        </p:txBody>
      </p:sp>
      <p:sp>
        <p:nvSpPr>
          <p:cNvPr id="993" name="Google Shape;993;p36"/>
          <p:cNvSpPr txBox="1">
            <a:spLocks noGrp="1"/>
          </p:cNvSpPr>
          <p:nvPr>
            <p:ph type="subTitle" idx="4294967295"/>
          </p:nvPr>
        </p:nvSpPr>
        <p:spPr>
          <a:xfrm>
            <a:off x="6527424" y="3372933"/>
            <a:ext cx="2387175" cy="1010239"/>
          </a:xfrm>
          <a:prstGeom prst="rect">
            <a:avLst/>
          </a:prstGeom>
        </p:spPr>
        <p:txBody>
          <a:bodyPr spcFirstLastPara="1" wrap="square" lIns="91425" tIns="91425" rIns="91425" bIns="91425" anchor="t" anchorCtr="0">
            <a:noAutofit/>
          </a:bodyPr>
          <a:lstStyle/>
          <a:p>
            <a:pPr marL="114300" indent="0" algn="l">
              <a:buNone/>
            </a:pPr>
            <a:r>
              <a:rPr lang="en-US" sz="900" b="0" i="0" u="none" strike="noStrike" baseline="0" dirty="0">
                <a:latin typeface="Arial" panose="020B0604020202020204" pitchFamily="34" charset="0"/>
              </a:rPr>
              <a:t>Developer will test all aspects of the project, including Quality Assurance testing for functionality, spelling and grammatical errors, consistency of graphics, and technical specifications.</a:t>
            </a:r>
            <a:endParaRPr sz="900" dirty="0">
              <a:solidFill>
                <a:srgbClr val="FFFFFF"/>
              </a:solidFill>
            </a:endParaRPr>
          </a:p>
        </p:txBody>
      </p:sp>
      <p:sp>
        <p:nvSpPr>
          <p:cNvPr id="994" name="Google Shape;994;p36"/>
          <p:cNvSpPr txBox="1">
            <a:spLocks noGrp="1"/>
          </p:cNvSpPr>
          <p:nvPr>
            <p:ph type="ctrTitle" idx="4294967295"/>
          </p:nvPr>
        </p:nvSpPr>
        <p:spPr>
          <a:xfrm>
            <a:off x="7328821" y="3108506"/>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rgbClr val="FFFFFF"/>
                </a:solidFill>
              </a:rPr>
              <a:t>STEP 3</a:t>
            </a:r>
            <a:endParaRPr sz="1200" dirty="0">
              <a:solidFill>
                <a:srgbClr val="FFFFFF"/>
              </a:solidFill>
            </a:endParaRPr>
          </a:p>
        </p:txBody>
      </p:sp>
      <p:cxnSp>
        <p:nvCxnSpPr>
          <p:cNvPr id="995" name="Google Shape;995;p36"/>
          <p:cNvCxnSpPr>
            <a:cxnSpLocks/>
            <a:endCxn id="991" idx="2"/>
          </p:cNvCxnSpPr>
          <p:nvPr/>
        </p:nvCxnSpPr>
        <p:spPr>
          <a:xfrm rot="10800000" flipV="1">
            <a:off x="1677147" y="4079660"/>
            <a:ext cx="1981163" cy="276002"/>
          </a:xfrm>
          <a:prstGeom prst="bentConnector4">
            <a:avLst>
              <a:gd name="adj1" fmla="val 19487"/>
              <a:gd name="adj2" fmla="val 182825"/>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2202187" cy="416100"/>
          </a:xfrm>
          <a:prstGeom prst="bentConnector4">
            <a:avLst>
              <a:gd name="adj1" fmla="val 22900"/>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392295"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dirty="0"/>
              <a:t>Progress F</a:t>
            </a:r>
            <a:r>
              <a:rPr lang="en-US" sz="1000" dirty="0"/>
              <a:t>u</a:t>
            </a:r>
            <a:r>
              <a:rPr lang="es" sz="1000" dirty="0"/>
              <a:t>nd review</a:t>
            </a:r>
            <a:endParaRPr sz="1000" dirty="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dirty="0">
                <a:solidFill>
                  <a:srgbClr val="FFFFFF"/>
                </a:solidFill>
              </a:rPr>
              <a:t>BETA</a:t>
            </a:r>
            <a:endParaRPr sz="1000" dirty="0">
              <a:solidFill>
                <a:srgbClr val="FFFFFF"/>
              </a:solidFill>
            </a:endParaRPr>
          </a:p>
          <a:p>
            <a:pPr marL="0" lvl="0" indent="0" algn="r" rtl="0">
              <a:spcBef>
                <a:spcPts val="0"/>
              </a:spcBef>
              <a:spcAft>
                <a:spcPts val="0"/>
              </a:spcAft>
              <a:buNone/>
            </a:pPr>
            <a:r>
              <a:rPr lang="es" sz="1000" dirty="0"/>
              <a:t>RELEASE</a:t>
            </a:r>
            <a:endParaRPr sz="1000" dirty="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438437" y="1951066"/>
            <a:ext cx="1552575" cy="152291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a:cxnSpLocks/>
          </p:cNvCxnSpPr>
          <p:nvPr/>
        </p:nvCxnSpPr>
        <p:spPr>
          <a:xfrm flipV="1">
            <a:off x="5019675" y="2684112"/>
            <a:ext cx="1565176" cy="1030638"/>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a:cxnSpLocks/>
          </p:cNvCxnSpPr>
          <p:nvPr/>
        </p:nvCxnSpPr>
        <p:spPr>
          <a:xfrm flipH="1" flipV="1">
            <a:off x="7794712" y="2844723"/>
            <a:ext cx="1577888" cy="1051002"/>
          </a:xfrm>
          <a:prstGeom prst="straightConnector1">
            <a:avLst/>
          </a:prstGeom>
          <a:noFill/>
          <a:ln w="28575" cap="flat" cmpd="sng">
            <a:solidFill>
              <a:schemeClr val="accent1"/>
            </a:solidFill>
            <a:prstDash val="solid"/>
            <a:round/>
            <a:headEnd type="none" w="med" len="med"/>
            <a:tailEnd type="none" w="med" len="med"/>
          </a:ln>
        </p:spPr>
      </p:cxnSp>
      <p:sp>
        <p:nvSpPr>
          <p:cNvPr id="1100" name="Google Shape;1100;p38"/>
          <p:cNvSpPr txBox="1">
            <a:spLocks noGrp="1"/>
          </p:cNvSpPr>
          <p:nvPr>
            <p:ph type="subTitle" idx="4294967295"/>
          </p:nvPr>
        </p:nvSpPr>
        <p:spPr>
          <a:xfrm>
            <a:off x="571135" y="3485100"/>
            <a:ext cx="2178423" cy="502500"/>
          </a:xfrm>
          <a:prstGeom prst="rect">
            <a:avLst/>
          </a:prstGeom>
        </p:spPr>
        <p:txBody>
          <a:bodyPr spcFirstLastPara="1" wrap="square" lIns="91425" tIns="91425" rIns="91425" bIns="91425" anchor="t" anchorCtr="0">
            <a:noAutofit/>
          </a:bodyPr>
          <a:lstStyle/>
          <a:p>
            <a:pPr marL="114300" indent="0" algn="ctr">
              <a:buNone/>
            </a:pPr>
            <a:r>
              <a:rPr lang="en-US" sz="1200" b="1" i="0" u="none" strike="noStrike" baseline="0" dirty="0">
                <a:latin typeface="Ubuntu" panose="020B0504030602030204" pitchFamily="34" charset="0"/>
              </a:rPr>
              <a:t>The donor gets 50% tax rebate from its tax while donating to an Ngo which has 80g registration.</a:t>
            </a:r>
            <a:endParaRPr sz="1200" dirty="0">
              <a:solidFill>
                <a:srgbClr val="FFFFFF"/>
              </a:solidFill>
              <a:latin typeface="Ubuntu" panose="020B0504030602030204" pitchFamily="34" charset="0"/>
            </a:endParaRPr>
          </a:p>
        </p:txBody>
      </p:sp>
      <p:sp>
        <p:nvSpPr>
          <p:cNvPr id="1102" name="Google Shape;1102;p38"/>
          <p:cNvSpPr txBox="1">
            <a:spLocks noGrp="1"/>
          </p:cNvSpPr>
          <p:nvPr>
            <p:ph type="subTitle" idx="4294967295"/>
          </p:nvPr>
        </p:nvSpPr>
        <p:spPr>
          <a:xfrm>
            <a:off x="6180841" y="3562574"/>
            <a:ext cx="2279004" cy="1081576"/>
          </a:xfrm>
          <a:prstGeom prst="rect">
            <a:avLst/>
          </a:prstGeom>
        </p:spPr>
        <p:txBody>
          <a:bodyPr spcFirstLastPara="1" wrap="square" lIns="91425" tIns="91425" rIns="91425" bIns="91425" anchor="t" anchorCtr="0">
            <a:noAutofit/>
          </a:bodyPr>
          <a:lstStyle/>
          <a:p>
            <a:pPr marL="114300" indent="0" algn="ctr">
              <a:buNone/>
            </a:pPr>
            <a:r>
              <a:rPr lang="en-US" sz="1200" b="1" i="0" u="none" strike="noStrike" baseline="0" dirty="0">
                <a:latin typeface="Ubuntu" panose="020B0504030602030204" pitchFamily="34" charset="0"/>
              </a:rPr>
              <a:t>The donor gets 100% tax rebate from its tax while donating to an Ngo which has 35ac registration.</a:t>
            </a:r>
            <a:endParaRPr sz="1200" dirty="0">
              <a:solidFill>
                <a:srgbClr val="FFFFFF"/>
              </a:solidFill>
              <a:latin typeface="Ubuntu" panose="020B0504030602030204" pitchFamily="34" charset="0"/>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47F002E0-5FE5-483F-B99F-60C717B74C9A}"/>
              </a:ext>
            </a:extLst>
          </p:cNvPr>
          <p:cNvPicPr>
            <a:picLocks noChangeAspect="1"/>
          </p:cNvPicPr>
          <p:nvPr/>
        </p:nvPicPr>
        <p:blipFill>
          <a:blip r:embed="rId3"/>
          <a:stretch>
            <a:fillRect/>
          </a:stretch>
        </p:blipFill>
        <p:spPr>
          <a:xfrm>
            <a:off x="604036" y="2042789"/>
            <a:ext cx="2381250" cy="952500"/>
          </a:xfrm>
          <a:prstGeom prst="rect">
            <a:avLst/>
          </a:prstGeom>
        </p:spPr>
      </p:pic>
      <p:pic>
        <p:nvPicPr>
          <p:cNvPr id="5" name="Picture 4">
            <a:extLst>
              <a:ext uri="{FF2B5EF4-FFF2-40B4-BE49-F238E27FC236}">
                <a16:creationId xmlns:a16="http://schemas.microsoft.com/office/drawing/2014/main" id="{1C871B4C-14F1-4F01-9466-DA617814A529}"/>
              </a:ext>
            </a:extLst>
          </p:cNvPr>
          <p:cNvPicPr>
            <a:picLocks noChangeAspect="1"/>
          </p:cNvPicPr>
          <p:nvPr/>
        </p:nvPicPr>
        <p:blipFill>
          <a:blip r:embed="rId4"/>
          <a:stretch>
            <a:fillRect/>
          </a:stretch>
        </p:blipFill>
        <p:spPr>
          <a:xfrm>
            <a:off x="6109380" y="2231471"/>
            <a:ext cx="2210688" cy="884275"/>
          </a:xfrm>
          <a:prstGeom prst="rect">
            <a:avLst/>
          </a:prstGeom>
        </p:spPr>
      </p:pic>
      <p:pic>
        <p:nvPicPr>
          <p:cNvPr id="7" name="Picture 6">
            <a:extLst>
              <a:ext uri="{FF2B5EF4-FFF2-40B4-BE49-F238E27FC236}">
                <a16:creationId xmlns:a16="http://schemas.microsoft.com/office/drawing/2014/main" id="{189B0A21-0FEA-46A4-A4DA-ACF2BB565512}"/>
              </a:ext>
            </a:extLst>
          </p:cNvPr>
          <p:cNvPicPr>
            <a:picLocks noChangeAspect="1"/>
          </p:cNvPicPr>
          <p:nvPr/>
        </p:nvPicPr>
        <p:blipFill>
          <a:blip r:embed="rId5"/>
          <a:stretch>
            <a:fillRect/>
          </a:stretch>
        </p:blipFill>
        <p:spPr>
          <a:xfrm>
            <a:off x="3392438" y="3150862"/>
            <a:ext cx="2381250" cy="952500"/>
          </a:xfrm>
          <a:prstGeom prst="rect">
            <a:avLst/>
          </a:prstGeom>
        </p:spPr>
      </p:pic>
      <p:sp>
        <p:nvSpPr>
          <p:cNvPr id="49" name="Google Shape;1100;p38">
            <a:extLst>
              <a:ext uri="{FF2B5EF4-FFF2-40B4-BE49-F238E27FC236}">
                <a16:creationId xmlns:a16="http://schemas.microsoft.com/office/drawing/2014/main" id="{BF9C1DCB-5C75-41BB-BA8F-CD141284CEC3}"/>
              </a:ext>
            </a:extLst>
          </p:cNvPr>
          <p:cNvSpPr txBox="1">
            <a:spLocks/>
          </p:cNvSpPr>
          <p:nvPr/>
        </p:nvSpPr>
        <p:spPr>
          <a:xfrm>
            <a:off x="3261201" y="1596360"/>
            <a:ext cx="2297536" cy="9289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114300" indent="0" algn="ctr">
              <a:buNone/>
            </a:pPr>
            <a:r>
              <a:rPr lang="en-US" sz="1200" b="1" dirty="0">
                <a:latin typeface="Ubuntu" panose="020B0504030602030204" pitchFamily="34" charset="0"/>
              </a:rPr>
              <a:t>P</a:t>
            </a:r>
            <a:r>
              <a:rPr lang="en-US" sz="1200" b="1" i="0" u="none" strike="noStrike" baseline="0" dirty="0">
                <a:latin typeface="Ubuntu" panose="020B0504030602030204" pitchFamily="34" charset="0"/>
              </a:rPr>
              <a:t>eople get tax benefit when they donate to such Ngo’s which have 80g, 35ac</a:t>
            </a:r>
            <a:r>
              <a:rPr lang="en-US" sz="1200" b="1" dirty="0">
                <a:latin typeface="Ubuntu" panose="020B0504030602030204" pitchFamily="34" charset="0"/>
              </a:rPr>
              <a:t>.</a:t>
            </a:r>
            <a:endParaRPr lang="en-US" sz="1200" dirty="0">
              <a:latin typeface="Ubuntu" panose="020B0504030602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846056" y="951446"/>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500" dirty="0"/>
              <a:t>THANKS!</a:t>
            </a:r>
            <a:endParaRPr sz="3500" dirty="0"/>
          </a:p>
        </p:txBody>
      </p:sp>
      <p:sp>
        <p:nvSpPr>
          <p:cNvPr id="1127" name="Google Shape;1127;p40"/>
          <p:cNvSpPr txBox="1">
            <a:spLocks noGrp="1"/>
          </p:cNvSpPr>
          <p:nvPr>
            <p:ph type="subTitle" idx="1"/>
          </p:nvPr>
        </p:nvSpPr>
        <p:spPr>
          <a:xfrm>
            <a:off x="3837996" y="1097932"/>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000" dirty="0"/>
          </a:p>
          <a:p>
            <a:pPr marL="0" lvl="0" indent="0" algn="l" rtl="0">
              <a:spcBef>
                <a:spcPts val="0"/>
              </a:spcBef>
              <a:spcAft>
                <a:spcPts val="0"/>
              </a:spcAft>
              <a:buNone/>
            </a:pPr>
            <a:endParaRPr sz="1000" dirty="0"/>
          </a:p>
          <a:p>
            <a:pPr marL="0" lvl="0" indent="0" algn="l" rtl="0">
              <a:spcBef>
                <a:spcPts val="0"/>
              </a:spcBef>
              <a:spcAft>
                <a:spcPts val="0"/>
              </a:spcAft>
              <a:buNone/>
            </a:pPr>
            <a:r>
              <a:rPr lang="es" sz="1000" dirty="0">
                <a:uFill>
                  <a:noFill/>
                </a:uFill>
                <a:hlinkClick r:id="rId3"/>
              </a:rPr>
              <a:t>addyouremail@freepik.com</a:t>
            </a:r>
            <a:endParaRPr sz="1000" dirty="0"/>
          </a:p>
          <a:p>
            <a:pPr marL="0" lvl="0" indent="0" algn="l" rtl="0">
              <a:spcBef>
                <a:spcPts val="0"/>
              </a:spcBef>
              <a:spcAft>
                <a:spcPts val="0"/>
              </a:spcAft>
              <a:buNone/>
            </a:pPr>
            <a:r>
              <a:rPr lang="en-US" sz="1000" dirty="0"/>
              <a:t>Anant Saini</a:t>
            </a:r>
            <a:endParaRPr sz="1000" dirty="0"/>
          </a:p>
          <a:p>
            <a:pPr marL="0" lvl="0" indent="0" algn="l" rtl="0">
              <a:spcBef>
                <a:spcPts val="0"/>
              </a:spcBef>
              <a:spcAft>
                <a:spcPts val="0"/>
              </a:spcAft>
              <a:buNone/>
            </a:pPr>
            <a:r>
              <a:rPr lang="es" dirty="0"/>
              <a:t>1726087</a:t>
            </a:r>
            <a:endParaRPr sz="1000" dirty="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3980232" y="2183441"/>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171951" y="2183441"/>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363684" y="2183510"/>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318;p45">
            <a:extLst>
              <a:ext uri="{FF2B5EF4-FFF2-40B4-BE49-F238E27FC236}">
                <a16:creationId xmlns:a16="http://schemas.microsoft.com/office/drawing/2014/main" id="{3474311D-8738-4ACA-BE0E-2D4FC65D31A8}"/>
              </a:ext>
            </a:extLst>
          </p:cNvPr>
          <p:cNvPicPr preferRelativeResize="0"/>
          <p:nvPr/>
        </p:nvPicPr>
        <p:blipFill rotWithShape="1">
          <a:blip r:embed="rId4">
            <a:alphaModFix/>
          </a:blip>
          <a:srcRect t="16540" b="16547"/>
          <a:stretch/>
        </p:blipFill>
        <p:spPr>
          <a:xfrm>
            <a:off x="5012785" y="2387990"/>
            <a:ext cx="3910742" cy="25603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4" y="2121900"/>
            <a:ext cx="1943365"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Brief introduction about the architecture of the project making.</a:t>
            </a:r>
            <a:endParaRPr dirty="0">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Website Structure Flowchart and implementation Stepwise.</a:t>
            </a:r>
            <a:endParaRPr dirty="0">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accent1"/>
                </a:solidFill>
              </a:rPr>
              <a:t>Fund Provider Sponsors Details and some of the registration rule.</a:t>
            </a:r>
            <a:endParaRPr dirty="0">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1"/>
                </a:solidFill>
              </a:rPr>
              <a:t>Brief Introduction about the Project and the Website.</a:t>
            </a:r>
            <a:endParaRPr dirty="0">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Required Developer content like details Content, Images, Videos etc.</a:t>
            </a:r>
            <a:endParaRPr dirty="0">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Budget, Fundraising, Volunteers Added and Branding etc.</a:t>
            </a:r>
            <a:endParaRPr dirty="0">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Project Stages</a:t>
            </a:r>
            <a:endParaRPr dirty="0"/>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a:t>Our Sponsers</a:t>
            </a:r>
            <a:endParaRPr dirty="0"/>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768173" y="1957629"/>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500" dirty="0"/>
              <a:t>OUR COMPANY</a:t>
            </a:r>
            <a:endParaRPr sz="2500" dirty="0"/>
          </a:p>
        </p:txBody>
      </p:sp>
      <p:sp>
        <p:nvSpPr>
          <p:cNvPr id="263" name="Google Shape;263;p24"/>
          <p:cNvSpPr txBox="1">
            <a:spLocks noGrp="1"/>
          </p:cNvSpPr>
          <p:nvPr>
            <p:ph type="subTitle" idx="1"/>
          </p:nvPr>
        </p:nvSpPr>
        <p:spPr>
          <a:xfrm>
            <a:off x="4841073" y="2930552"/>
            <a:ext cx="3526674" cy="18782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dirty="0">
                <a:latin typeface="Ubuntu" panose="020B0504030602030204" pitchFamily="34" charset="0"/>
              </a:rPr>
              <a:t>“</a:t>
            </a:r>
            <a:r>
              <a:rPr lang="en-US" sz="1200" dirty="0" err="1">
                <a:latin typeface="Ubuntu" panose="020B0504030602030204" pitchFamily="34" charset="0"/>
              </a:rPr>
              <a:t>flexacare</a:t>
            </a:r>
            <a:r>
              <a:rPr lang="en-US" sz="1200" dirty="0">
                <a:latin typeface="Ubuntu" panose="020B0504030602030204" pitchFamily="34" charset="0"/>
              </a:rPr>
              <a:t>” is Non- Governmental Organization i.e. free from the control of the government rules and work for the welfare of the society. They can also be consider as the mediator between the society and the government. Basically they are there in the society as volunteer to help the needy people in every field possible by getting the money from the society itself.</a:t>
            </a:r>
            <a:endParaRPr sz="1200" dirty="0">
              <a:latin typeface="Ubuntu" panose="020B0504030602030204" pitchFamily="34" charset="0"/>
            </a:endParaRPr>
          </a:p>
          <a:p>
            <a:pPr marL="0" lvl="0" indent="0" algn="l" rtl="0">
              <a:spcBef>
                <a:spcPts val="0"/>
              </a:spcBef>
              <a:spcAft>
                <a:spcPts val="0"/>
              </a:spcAft>
              <a:buNone/>
            </a:pPr>
            <a:endParaRPr dirty="0"/>
          </a:p>
        </p:txBody>
      </p:sp>
      <p:cxnSp>
        <p:nvCxnSpPr>
          <p:cNvPr id="264" name="Google Shape;264;p24"/>
          <p:cNvCxnSpPr/>
          <p:nvPr/>
        </p:nvCxnSpPr>
        <p:spPr>
          <a:xfrm>
            <a:off x="4841073" y="2671951"/>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6" name="Picture 5">
            <a:extLst>
              <a:ext uri="{FF2B5EF4-FFF2-40B4-BE49-F238E27FC236}">
                <a16:creationId xmlns:a16="http://schemas.microsoft.com/office/drawing/2014/main" id="{5E2D4B7B-B572-4358-895C-26AE44A30B13}"/>
              </a:ext>
            </a:extLst>
          </p:cNvPr>
          <p:cNvPicPr>
            <a:picLocks noChangeAspect="1"/>
          </p:cNvPicPr>
          <p:nvPr/>
        </p:nvPicPr>
        <p:blipFill>
          <a:blip r:embed="rId3"/>
          <a:stretch>
            <a:fillRect/>
          </a:stretch>
        </p:blipFill>
        <p:spPr>
          <a:xfrm>
            <a:off x="-171048" y="-52625"/>
            <a:ext cx="4325965" cy="5196127"/>
          </a:xfrm>
          <a:prstGeom prst="rect">
            <a:avLst/>
          </a:prstGeom>
        </p:spPr>
      </p:pic>
      <p:pic>
        <p:nvPicPr>
          <p:cNvPr id="18" name="Picture 17">
            <a:extLst>
              <a:ext uri="{FF2B5EF4-FFF2-40B4-BE49-F238E27FC236}">
                <a16:creationId xmlns:a16="http://schemas.microsoft.com/office/drawing/2014/main" id="{9BC1471A-6904-4482-A45A-06693AAA7DD4}"/>
              </a:ext>
            </a:extLst>
          </p:cNvPr>
          <p:cNvPicPr>
            <a:picLocks noChangeAspect="1"/>
          </p:cNvPicPr>
          <p:nvPr/>
        </p:nvPicPr>
        <p:blipFill>
          <a:blip r:embed="rId4"/>
          <a:stretch>
            <a:fillRect/>
          </a:stretch>
        </p:blipFill>
        <p:spPr>
          <a:xfrm>
            <a:off x="4910144" y="523997"/>
            <a:ext cx="3530400" cy="956150"/>
          </a:xfrm>
          <a:prstGeom prst="rect">
            <a:avLst/>
          </a:prstGeom>
        </p:spPr>
      </p:pic>
      <p:pic>
        <p:nvPicPr>
          <p:cNvPr id="20" name="Picture 19">
            <a:extLst>
              <a:ext uri="{FF2B5EF4-FFF2-40B4-BE49-F238E27FC236}">
                <a16:creationId xmlns:a16="http://schemas.microsoft.com/office/drawing/2014/main" id="{2D20E563-BA23-4B44-8172-90413D842029}"/>
              </a:ext>
            </a:extLst>
          </p:cNvPr>
          <p:cNvPicPr>
            <a:picLocks noChangeAspect="1"/>
          </p:cNvPicPr>
          <p:nvPr/>
        </p:nvPicPr>
        <p:blipFill>
          <a:blip r:embed="rId5"/>
          <a:stretch>
            <a:fillRect/>
          </a:stretch>
        </p:blipFill>
        <p:spPr>
          <a:xfrm>
            <a:off x="0" y="0"/>
            <a:ext cx="1631446" cy="16511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66436"/>
            <a:ext cx="1982700" cy="12910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00" b="0" i="0" dirty="0">
                <a:solidFill>
                  <a:schemeClr val="bg1"/>
                </a:solidFill>
                <a:effectLst/>
                <a:latin typeface="Ubuntu" panose="020B0504030602030204" pitchFamily="34" charset="0"/>
              </a:rPr>
              <a:t>A secure website has a web application firewall activated to prevent attacks and hacks. It also follows website security best practices and has no configuration issues or known vulnerabilities.</a:t>
            </a:r>
            <a:endParaRPr sz="1000" dirty="0">
              <a:solidFill>
                <a:schemeClr val="bg1"/>
              </a:solidFill>
              <a:latin typeface="Ubuntu" panose="020B0504030602030204" pitchFamily="34" charset="0"/>
            </a:endParaRPr>
          </a:p>
        </p:txBody>
      </p:sp>
      <p:sp>
        <p:nvSpPr>
          <p:cNvPr id="277" name="Google Shape;277;p25"/>
          <p:cNvSpPr txBox="1">
            <a:spLocks noGrp="1"/>
          </p:cNvSpPr>
          <p:nvPr>
            <p:ph type="subTitle" idx="2"/>
          </p:nvPr>
        </p:nvSpPr>
        <p:spPr>
          <a:xfrm>
            <a:off x="6139106" y="3366436"/>
            <a:ext cx="2439150" cy="11003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00" i="0" dirty="0">
                <a:solidFill>
                  <a:schemeClr val="bg1"/>
                </a:solidFill>
                <a:effectLst/>
                <a:latin typeface="Ubuntu" panose="020B0504030602030204" pitchFamily="34" charset="0"/>
              </a:rPr>
              <a:t>Fast and Reliable websites </a:t>
            </a:r>
            <a:r>
              <a:rPr lang="en-US" sz="1000" b="0" i="0" dirty="0">
                <a:solidFill>
                  <a:schemeClr val="bg1"/>
                </a:solidFill>
                <a:effectLst/>
                <a:latin typeface="Ubuntu" panose="020B0504030602030204" pitchFamily="34" charset="0"/>
              </a:rPr>
              <a:t>are transparent about their sources and help the reader gain a deeper understanding of the topic, rather than relying on opinion pieces or second-hand news.</a:t>
            </a:r>
            <a:endParaRPr sz="1000" dirty="0">
              <a:solidFill>
                <a:schemeClr val="bg1"/>
              </a:solidFill>
              <a:latin typeface="Ubuntu" panose="020B0504030602030204" pitchFamily="34" charset="0"/>
            </a:endParaRPr>
          </a:p>
        </p:txBody>
      </p:sp>
      <p:sp>
        <p:nvSpPr>
          <p:cNvPr id="278" name="Google Shape;278;p25"/>
          <p:cNvSpPr txBox="1">
            <a:spLocks noGrp="1"/>
          </p:cNvSpPr>
          <p:nvPr>
            <p:ph type="subTitle" idx="3"/>
          </p:nvPr>
        </p:nvSpPr>
        <p:spPr>
          <a:xfrm>
            <a:off x="3341837" y="3377879"/>
            <a:ext cx="2439150" cy="15973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a:solidFill>
                  <a:schemeClr val="bg1"/>
                </a:solidFill>
                <a:latin typeface="Ubuntu" panose="020B0504030602030204" pitchFamily="34" charset="0"/>
              </a:rPr>
              <a:t>It </a:t>
            </a:r>
            <a:r>
              <a:rPr lang="en-US" sz="1000" b="0" i="0" dirty="0">
                <a:solidFill>
                  <a:schemeClr val="bg1"/>
                </a:solidFill>
                <a:effectLst/>
                <a:latin typeface="Ubuntu" panose="020B0504030602030204" pitchFamily="34" charset="0"/>
              </a:rPr>
              <a:t>means that </a:t>
            </a:r>
            <a:r>
              <a:rPr lang="en-US" sz="1000" b="1" i="0" dirty="0">
                <a:solidFill>
                  <a:schemeClr val="bg1"/>
                </a:solidFill>
                <a:effectLst/>
                <a:latin typeface="Ubuntu" panose="020B0504030602030204" pitchFamily="34" charset="0"/>
              </a:rPr>
              <a:t>websites</a:t>
            </a:r>
            <a:r>
              <a:rPr lang="en-US" sz="1000" b="0" i="0" dirty="0">
                <a:solidFill>
                  <a:schemeClr val="bg1"/>
                </a:solidFill>
                <a:effectLst/>
                <a:latin typeface="Ubuntu" panose="020B0504030602030204" pitchFamily="34" charset="0"/>
              </a:rPr>
              <a:t>, tools, and technologies are designed and developed so that people with disabilities can use them. More specifically, people can: perceive, understand, navigate, and interact with the </a:t>
            </a:r>
            <a:r>
              <a:rPr lang="en-US" sz="1000" b="1" i="0" dirty="0">
                <a:solidFill>
                  <a:schemeClr val="bg1"/>
                </a:solidFill>
                <a:effectLst/>
                <a:latin typeface="Ubuntu" panose="020B0504030602030204" pitchFamily="34" charset="0"/>
              </a:rPr>
              <a:t>Web</a:t>
            </a:r>
            <a:r>
              <a:rPr lang="en-US" sz="1000" b="0" i="0" dirty="0">
                <a:solidFill>
                  <a:schemeClr val="bg1"/>
                </a:solidFill>
                <a:effectLst/>
                <a:latin typeface="Ubuntu" panose="020B0504030602030204" pitchFamily="34" charset="0"/>
              </a:rPr>
              <a:t>. contribute to the </a:t>
            </a:r>
            <a:r>
              <a:rPr lang="en-US" sz="1000" b="1" i="0" dirty="0">
                <a:solidFill>
                  <a:schemeClr val="bg1"/>
                </a:solidFill>
                <a:effectLst/>
                <a:latin typeface="Ubuntu" panose="020B0504030602030204" pitchFamily="34" charset="0"/>
              </a:rPr>
              <a:t>Web</a:t>
            </a:r>
            <a:r>
              <a:rPr lang="en-US" sz="1000" b="0" i="0" dirty="0">
                <a:solidFill>
                  <a:schemeClr val="bg1"/>
                </a:solidFill>
                <a:effectLst/>
                <a:latin typeface="Ubuntu" panose="020B0504030602030204" pitchFamily="34" charset="0"/>
              </a:rPr>
              <a:t>.</a:t>
            </a:r>
            <a:endParaRPr sz="1000" dirty="0">
              <a:solidFill>
                <a:schemeClr val="bg1"/>
              </a:solidFill>
              <a:latin typeface="Ubuntu" panose="020B0504030602030204" pitchFamily="34" charset="0"/>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SECURE</a:t>
            </a:r>
            <a:endParaRPr dirty="0"/>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4081142" y="2083606"/>
            <a:ext cx="994978" cy="830447"/>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6877940" y="2077049"/>
            <a:ext cx="1002833" cy="837003"/>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00D16982-2485-4DCA-BF15-D83A6DBF24E7}"/>
              </a:ext>
            </a:extLst>
          </p:cNvPr>
          <p:cNvPicPr>
            <a:picLocks noChangeAspect="1"/>
          </p:cNvPicPr>
          <p:nvPr/>
        </p:nvPicPr>
        <p:blipFill>
          <a:blip r:embed="rId3"/>
          <a:stretch>
            <a:fillRect/>
          </a:stretch>
        </p:blipFill>
        <p:spPr>
          <a:xfrm>
            <a:off x="4341298" y="2209290"/>
            <a:ext cx="457462" cy="457462"/>
          </a:xfrm>
          <a:prstGeom prst="rect">
            <a:avLst/>
          </a:prstGeom>
        </p:spPr>
      </p:pic>
      <p:pic>
        <p:nvPicPr>
          <p:cNvPr id="5" name="Picture 4">
            <a:extLst>
              <a:ext uri="{FF2B5EF4-FFF2-40B4-BE49-F238E27FC236}">
                <a16:creationId xmlns:a16="http://schemas.microsoft.com/office/drawing/2014/main" id="{2FB9676F-82CC-43A5-AE37-08B9066AA1E0}"/>
              </a:ext>
            </a:extLst>
          </p:cNvPr>
          <p:cNvPicPr>
            <a:picLocks noChangeAspect="1"/>
          </p:cNvPicPr>
          <p:nvPr/>
        </p:nvPicPr>
        <p:blipFill>
          <a:blip r:embed="rId4"/>
          <a:stretch>
            <a:fillRect/>
          </a:stretch>
        </p:blipFill>
        <p:spPr>
          <a:xfrm flipH="1">
            <a:off x="1540272" y="2209290"/>
            <a:ext cx="459567" cy="459567"/>
          </a:xfrm>
          <a:prstGeom prst="rect">
            <a:avLst/>
          </a:prstGeom>
        </p:spPr>
      </p:pic>
      <p:pic>
        <p:nvPicPr>
          <p:cNvPr id="7" name="Picture 6">
            <a:extLst>
              <a:ext uri="{FF2B5EF4-FFF2-40B4-BE49-F238E27FC236}">
                <a16:creationId xmlns:a16="http://schemas.microsoft.com/office/drawing/2014/main" id="{1FC09F0E-4E97-42FC-839F-27218BD2042A}"/>
              </a:ext>
            </a:extLst>
          </p:cNvPr>
          <p:cNvPicPr>
            <a:picLocks noChangeAspect="1"/>
          </p:cNvPicPr>
          <p:nvPr/>
        </p:nvPicPr>
        <p:blipFill>
          <a:blip r:embed="rId5"/>
          <a:stretch>
            <a:fillRect/>
          </a:stretch>
        </p:blipFill>
        <p:spPr>
          <a:xfrm>
            <a:off x="7150625" y="2209290"/>
            <a:ext cx="457462" cy="45746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ABOUT THE PROJECT</a:t>
            </a:r>
            <a:endParaRPr dirty="0">
              <a:solidFill>
                <a:srgbClr val="FFFFFF"/>
              </a:solidFill>
            </a:endParaRPr>
          </a:p>
        </p:txBody>
      </p:sp>
      <p:sp>
        <p:nvSpPr>
          <p:cNvPr id="297" name="Google Shape;297;p26"/>
          <p:cNvSpPr txBox="1">
            <a:spLocks noGrp="1"/>
          </p:cNvSpPr>
          <p:nvPr>
            <p:ph type="subTitle" idx="1"/>
          </p:nvPr>
        </p:nvSpPr>
        <p:spPr>
          <a:xfrm>
            <a:off x="4893700" y="2746375"/>
            <a:ext cx="3806760" cy="1420500"/>
          </a:xfrm>
          <a:prstGeom prst="rect">
            <a:avLst/>
          </a:prstGeom>
        </p:spPr>
        <p:txBody>
          <a:bodyPr spcFirstLastPara="1" wrap="square" lIns="91425" tIns="91425" rIns="91425" bIns="91425" anchor="t" anchorCtr="0">
            <a:noAutofit/>
          </a:bodyPr>
          <a:lstStyle/>
          <a:p>
            <a:pPr algn="l"/>
            <a:r>
              <a:rPr lang="en-US" sz="1300" b="0" i="0" u="none" strike="noStrike" baseline="0" dirty="0">
                <a:latin typeface="Ubuntu" panose="020B0504030602030204" pitchFamily="34" charset="0"/>
              </a:rPr>
              <a:t>Task-oriented and driven by people with a</a:t>
            </a:r>
          </a:p>
          <a:p>
            <a:pPr algn="l"/>
            <a:r>
              <a:rPr lang="en-US" sz="1300" b="0" i="0" u="none" strike="noStrike" baseline="0" dirty="0">
                <a:latin typeface="Ubuntu" panose="020B0504030602030204" pitchFamily="34" charset="0"/>
              </a:rPr>
              <a:t>common interest, NGOs perform a variety of</a:t>
            </a:r>
          </a:p>
          <a:p>
            <a:pPr algn="l"/>
            <a:r>
              <a:rPr lang="en-US" sz="1300" b="0" i="0" u="none" strike="noStrike" baseline="0" dirty="0">
                <a:latin typeface="Ubuntu" panose="020B0504030602030204" pitchFamily="34" charset="0"/>
              </a:rPr>
              <a:t>service and humanitarian functions, bring</a:t>
            </a:r>
          </a:p>
          <a:p>
            <a:pPr algn="l"/>
            <a:r>
              <a:rPr lang="en-US" sz="1300" b="0" i="0" u="none" strike="noStrike" baseline="0" dirty="0">
                <a:latin typeface="Ubuntu" panose="020B0504030602030204" pitchFamily="34" charset="0"/>
              </a:rPr>
              <a:t>citizen concerns to Governments, advocate</a:t>
            </a:r>
          </a:p>
          <a:p>
            <a:pPr algn="l"/>
            <a:r>
              <a:rPr lang="en-US" sz="1300" b="0" i="0" u="none" strike="noStrike" baseline="0" dirty="0">
                <a:latin typeface="Ubuntu" panose="020B0504030602030204" pitchFamily="34" charset="0"/>
              </a:rPr>
              <a:t>and monitor policies and encourage political</a:t>
            </a:r>
          </a:p>
          <a:p>
            <a:pPr algn="l"/>
            <a:r>
              <a:rPr lang="en-US" sz="1300" b="0" i="0" u="none" strike="noStrike" baseline="0" dirty="0">
                <a:latin typeface="Ubuntu" panose="020B0504030602030204" pitchFamily="34" charset="0"/>
              </a:rPr>
              <a:t>participation through provision of information.</a:t>
            </a:r>
            <a:endParaRPr sz="1300" dirty="0">
              <a:solidFill>
                <a:srgbClr val="FFFFFF"/>
              </a:solidFill>
              <a:latin typeface="Ubuntu" panose="020B0504030602030204" pitchFamily="34" charset="0"/>
            </a:endParaRPr>
          </a:p>
        </p:txBody>
      </p:sp>
      <p:cxnSp>
        <p:nvCxnSpPr>
          <p:cNvPr id="298" name="Google Shape;298;p26"/>
          <p:cNvCxnSpPr/>
          <p:nvPr/>
        </p:nvCxnSpPr>
        <p:spPr>
          <a:xfrm>
            <a:off x="4979350" y="2459494"/>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F21C129-8C61-4D2E-8519-A87BAFD4F68B}"/>
              </a:ext>
            </a:extLst>
          </p:cNvPr>
          <p:cNvPicPr>
            <a:picLocks noChangeAspect="1"/>
          </p:cNvPicPr>
          <p:nvPr/>
        </p:nvPicPr>
        <p:blipFill>
          <a:blip r:embed="rId3"/>
          <a:stretch>
            <a:fillRect/>
          </a:stretch>
        </p:blipFill>
        <p:spPr>
          <a:xfrm>
            <a:off x="3380817" y="1662844"/>
            <a:ext cx="488918" cy="488918"/>
          </a:xfrm>
          <a:prstGeom prst="rect">
            <a:avLst/>
          </a:prstGeom>
        </p:spPr>
      </p:pic>
      <p:pic>
        <p:nvPicPr>
          <p:cNvPr id="5" name="Picture 4">
            <a:extLst>
              <a:ext uri="{FF2B5EF4-FFF2-40B4-BE49-F238E27FC236}">
                <a16:creationId xmlns:a16="http://schemas.microsoft.com/office/drawing/2014/main" id="{8EB8DC94-8192-4FA8-9197-176F682C3E10}"/>
              </a:ext>
            </a:extLst>
          </p:cNvPr>
          <p:cNvPicPr>
            <a:picLocks noChangeAspect="1"/>
          </p:cNvPicPr>
          <p:nvPr/>
        </p:nvPicPr>
        <p:blipFill>
          <a:blip r:embed="rId4"/>
          <a:stretch>
            <a:fillRect/>
          </a:stretch>
        </p:blipFill>
        <p:spPr>
          <a:xfrm>
            <a:off x="3160971" y="3568513"/>
            <a:ext cx="488862" cy="488862"/>
          </a:xfrm>
          <a:prstGeom prst="rect">
            <a:avLst/>
          </a:prstGeom>
        </p:spPr>
      </p:pic>
      <p:pic>
        <p:nvPicPr>
          <p:cNvPr id="7" name="Picture 6">
            <a:extLst>
              <a:ext uri="{FF2B5EF4-FFF2-40B4-BE49-F238E27FC236}">
                <a16:creationId xmlns:a16="http://schemas.microsoft.com/office/drawing/2014/main" id="{EA9B85D1-7913-4121-B2E0-679CE3AD9BA1}"/>
              </a:ext>
            </a:extLst>
          </p:cNvPr>
          <p:cNvPicPr>
            <a:picLocks noChangeAspect="1"/>
          </p:cNvPicPr>
          <p:nvPr/>
        </p:nvPicPr>
        <p:blipFill>
          <a:blip r:embed="rId5"/>
          <a:stretch>
            <a:fillRect/>
          </a:stretch>
        </p:blipFill>
        <p:spPr>
          <a:xfrm>
            <a:off x="1033542" y="3315744"/>
            <a:ext cx="555829" cy="555829"/>
          </a:xfrm>
          <a:prstGeom prst="rect">
            <a:avLst/>
          </a:prstGeom>
        </p:spPr>
      </p:pic>
      <p:pic>
        <p:nvPicPr>
          <p:cNvPr id="11" name="Picture 10">
            <a:extLst>
              <a:ext uri="{FF2B5EF4-FFF2-40B4-BE49-F238E27FC236}">
                <a16:creationId xmlns:a16="http://schemas.microsoft.com/office/drawing/2014/main" id="{A5D6E416-0821-4548-B904-D21A038EA5EA}"/>
              </a:ext>
            </a:extLst>
          </p:cNvPr>
          <p:cNvPicPr>
            <a:picLocks noChangeAspect="1"/>
          </p:cNvPicPr>
          <p:nvPr/>
        </p:nvPicPr>
        <p:blipFill>
          <a:blip r:embed="rId6"/>
          <a:stretch>
            <a:fillRect/>
          </a:stretch>
        </p:blipFill>
        <p:spPr>
          <a:xfrm>
            <a:off x="2530728" y="1009970"/>
            <a:ext cx="522779" cy="522779"/>
          </a:xfrm>
          <a:prstGeom prst="rect">
            <a:avLst/>
          </a:prstGeom>
        </p:spPr>
      </p:pic>
      <p:pic>
        <p:nvPicPr>
          <p:cNvPr id="13" name="Picture 12">
            <a:extLst>
              <a:ext uri="{FF2B5EF4-FFF2-40B4-BE49-F238E27FC236}">
                <a16:creationId xmlns:a16="http://schemas.microsoft.com/office/drawing/2014/main" id="{14EFAEDA-03D6-4224-9BAA-1419B6A87640}"/>
              </a:ext>
            </a:extLst>
          </p:cNvPr>
          <p:cNvPicPr>
            <a:picLocks noChangeAspect="1"/>
          </p:cNvPicPr>
          <p:nvPr/>
        </p:nvPicPr>
        <p:blipFill>
          <a:blip r:embed="rId7"/>
          <a:stretch>
            <a:fillRect/>
          </a:stretch>
        </p:blipFill>
        <p:spPr>
          <a:xfrm>
            <a:off x="1048252" y="1759848"/>
            <a:ext cx="492318" cy="4923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141056" y="1276165"/>
            <a:ext cx="4858137" cy="25317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3000" dirty="0"/>
              <a:t>HTML + CSS + JAVASCRIPT + BOOTSTRAP</a:t>
            </a:r>
            <a:endParaRPr sz="3000" dirty="0"/>
          </a:p>
        </p:txBody>
      </p:sp>
      <p:sp>
        <p:nvSpPr>
          <p:cNvPr id="24" name="Google Shape;296;p26">
            <a:extLst>
              <a:ext uri="{FF2B5EF4-FFF2-40B4-BE49-F238E27FC236}">
                <a16:creationId xmlns:a16="http://schemas.microsoft.com/office/drawing/2014/main" id="{70523F73-064B-4FC2-9A73-63CD44E472A3}"/>
              </a:ext>
            </a:extLst>
          </p:cNvPr>
          <p:cNvSpPr txBox="1">
            <a:spLocks/>
          </p:cNvSpPr>
          <p:nvPr/>
        </p:nvSpPr>
        <p:spPr>
          <a:xfrm>
            <a:off x="2370134" y="1615163"/>
            <a:ext cx="4629059"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US" dirty="0"/>
              <a:t>TECHNOLOGY USED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64688" y="2603538"/>
            <a:ext cx="2326500" cy="381000"/>
          </a:xfrm>
          <a:prstGeom prst="homePlate">
            <a:avLst>
              <a:gd name="adj" fmla="val 50000"/>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NOW</a:t>
            </a:r>
            <a:endParaRPr dirty="0">
              <a:solidFill>
                <a:srgbClr val="FFFFFF"/>
              </a:solidFill>
            </a:endParaRPr>
          </a:p>
        </p:txBody>
      </p:sp>
      <p:sp>
        <p:nvSpPr>
          <p:cNvPr id="404" name="Google Shape;404;p28"/>
          <p:cNvSpPr txBox="1">
            <a:spLocks noGrp="1"/>
          </p:cNvSpPr>
          <p:nvPr>
            <p:ph type="ctrTitle"/>
          </p:nvPr>
        </p:nvSpPr>
        <p:spPr>
          <a:xfrm>
            <a:off x="1434333" y="211445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b="1" dirty="0">
                <a:solidFill>
                  <a:schemeClr val="tx1"/>
                </a:solidFill>
                <a:latin typeface="MV Boli" panose="02000500030200090000" pitchFamily="2" charset="0"/>
                <a:cs typeface="MV Boli" panose="02000500030200090000" pitchFamily="2" charset="0"/>
              </a:rPr>
              <a:t>POOR DESIGN</a:t>
            </a:r>
            <a:endParaRPr sz="1300" b="1" dirty="0">
              <a:solidFill>
                <a:schemeClr val="tx1"/>
              </a:solidFill>
              <a:latin typeface="MV Boli" panose="02000500030200090000" pitchFamily="2" charset="0"/>
              <a:cs typeface="MV Boli" panose="02000500030200090000" pitchFamily="2" charset="0"/>
            </a:endParaRPr>
          </a:p>
        </p:txBody>
      </p:sp>
      <p:sp>
        <p:nvSpPr>
          <p:cNvPr id="405" name="Google Shape;405;p28"/>
          <p:cNvSpPr txBox="1">
            <a:spLocks noGrp="1"/>
          </p:cNvSpPr>
          <p:nvPr>
            <p:ph type="ctrTitle" idx="2"/>
          </p:nvPr>
        </p:nvSpPr>
        <p:spPr>
          <a:xfrm>
            <a:off x="1333157" y="3502980"/>
            <a:ext cx="2425047"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b="1" dirty="0">
                <a:solidFill>
                  <a:schemeClr val="bg1"/>
                </a:solidFill>
                <a:latin typeface="MV Boli" panose="02000500030200090000" pitchFamily="2" charset="0"/>
                <a:cs typeface="MV Boli" panose="02000500030200090000" pitchFamily="2" charset="0"/>
              </a:rPr>
              <a:t>LACK</a:t>
            </a:r>
            <a:r>
              <a:rPr lang="es" sz="1300" b="1" dirty="0">
                <a:solidFill>
                  <a:schemeClr val="dk1"/>
                </a:solidFill>
                <a:latin typeface="MV Boli" panose="02000500030200090000" pitchFamily="2" charset="0"/>
                <a:cs typeface="MV Boli" panose="02000500030200090000" pitchFamily="2" charset="0"/>
              </a:rPr>
              <a:t> </a:t>
            </a:r>
            <a:r>
              <a:rPr lang="es" sz="1300" b="1" dirty="0">
                <a:solidFill>
                  <a:schemeClr val="bg1"/>
                </a:solidFill>
                <a:latin typeface="MV Boli" panose="02000500030200090000" pitchFamily="2" charset="0"/>
                <a:cs typeface="MV Boli" panose="02000500030200090000" pitchFamily="2" charset="0"/>
              </a:rPr>
              <a:t>OF</a:t>
            </a:r>
            <a:r>
              <a:rPr lang="es" sz="1300" b="1" dirty="0">
                <a:solidFill>
                  <a:schemeClr val="dk1"/>
                </a:solidFill>
                <a:latin typeface="MV Boli" panose="02000500030200090000" pitchFamily="2" charset="0"/>
                <a:cs typeface="MV Boli" panose="02000500030200090000" pitchFamily="2" charset="0"/>
              </a:rPr>
              <a:t> </a:t>
            </a:r>
            <a:r>
              <a:rPr lang="es" sz="1300" b="1" dirty="0">
                <a:solidFill>
                  <a:schemeClr val="bg1"/>
                </a:solidFill>
                <a:latin typeface="MV Boli" panose="02000500030200090000" pitchFamily="2" charset="0"/>
                <a:cs typeface="MV Boli" panose="02000500030200090000" pitchFamily="2" charset="0"/>
              </a:rPr>
              <a:t>ADAPTABILITY</a:t>
            </a:r>
            <a:endParaRPr sz="1300" b="1" dirty="0">
              <a:solidFill>
                <a:schemeClr val="bg1"/>
              </a:solidFill>
              <a:latin typeface="MV Boli" panose="02000500030200090000" pitchFamily="2" charset="0"/>
              <a:cs typeface="MV Boli" panose="02000500030200090000" pitchFamily="2" charset="0"/>
            </a:endParaRPr>
          </a:p>
        </p:txBody>
      </p:sp>
      <p:sp>
        <p:nvSpPr>
          <p:cNvPr id="406" name="Google Shape;406;p28"/>
          <p:cNvSpPr txBox="1">
            <a:spLocks noGrp="1"/>
          </p:cNvSpPr>
          <p:nvPr>
            <p:ph type="ctrTitle" idx="3"/>
          </p:nvPr>
        </p:nvSpPr>
        <p:spPr>
          <a:xfrm>
            <a:off x="1303435" y="2815801"/>
            <a:ext cx="3016782"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b="1" dirty="0">
                <a:solidFill>
                  <a:schemeClr val="tx1"/>
                </a:solidFill>
                <a:latin typeface="MV Boli" panose="02000500030200090000" pitchFamily="2" charset="0"/>
                <a:cs typeface="MV Boli" panose="02000500030200090000" pitchFamily="2" charset="0"/>
              </a:rPr>
              <a:t>PROGRAMMING MISTAKES</a:t>
            </a:r>
            <a:endParaRPr sz="1300" b="1" dirty="0">
              <a:solidFill>
                <a:schemeClr val="tx1"/>
              </a:solidFill>
              <a:latin typeface="MV Boli" panose="02000500030200090000" pitchFamily="2" charset="0"/>
              <a:cs typeface="MV Boli" panose="02000500030200090000" pitchFamily="2" charset="0"/>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8;p28">
            <a:extLst>
              <a:ext uri="{FF2B5EF4-FFF2-40B4-BE49-F238E27FC236}">
                <a16:creationId xmlns:a16="http://schemas.microsoft.com/office/drawing/2014/main" id="{29AA48D2-83F4-42D1-BFC2-C507DC402ECD}"/>
              </a:ext>
            </a:extLst>
          </p:cNvPr>
          <p:cNvSpPr/>
          <p:nvPr/>
        </p:nvSpPr>
        <p:spPr>
          <a:xfrm>
            <a:off x="768440" y="1879304"/>
            <a:ext cx="423900" cy="423900"/>
          </a:xfrm>
          <a:prstGeom prst="ellipse">
            <a:avLst/>
          </a:pr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8;p28">
            <a:extLst>
              <a:ext uri="{FF2B5EF4-FFF2-40B4-BE49-F238E27FC236}">
                <a16:creationId xmlns:a16="http://schemas.microsoft.com/office/drawing/2014/main" id="{1F6249EF-4F07-48A8-9213-D30F13911495}"/>
              </a:ext>
            </a:extLst>
          </p:cNvPr>
          <p:cNvSpPr/>
          <p:nvPr/>
        </p:nvSpPr>
        <p:spPr>
          <a:xfrm>
            <a:off x="754742" y="2577292"/>
            <a:ext cx="423900" cy="423900"/>
          </a:xfrm>
          <a:prstGeom prst="ellipse">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8;p28">
            <a:extLst>
              <a:ext uri="{FF2B5EF4-FFF2-40B4-BE49-F238E27FC236}">
                <a16:creationId xmlns:a16="http://schemas.microsoft.com/office/drawing/2014/main" id="{9C39DD2D-F53F-466F-A9B7-05F1B63EF910}"/>
              </a:ext>
            </a:extLst>
          </p:cNvPr>
          <p:cNvSpPr/>
          <p:nvPr/>
        </p:nvSpPr>
        <p:spPr>
          <a:xfrm>
            <a:off x="754742" y="3275280"/>
            <a:ext cx="423900" cy="423900"/>
          </a:xfrm>
          <a:prstGeom prst="ellipse">
            <a:avLst/>
          </a:prstGeom>
          <a:solidFill>
            <a:schemeClr val="tx1">
              <a:lumMod val="95000"/>
              <a:lumOff val="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113548EA-3E30-46C8-A13D-AFABAC996696}"/>
              </a:ext>
            </a:extLst>
          </p:cNvPr>
          <p:cNvPicPr>
            <a:picLocks noChangeAspect="1"/>
          </p:cNvPicPr>
          <p:nvPr/>
        </p:nvPicPr>
        <p:blipFill>
          <a:blip r:embed="rId3"/>
          <a:stretch>
            <a:fillRect/>
          </a:stretch>
        </p:blipFill>
        <p:spPr>
          <a:xfrm>
            <a:off x="761861" y="2570714"/>
            <a:ext cx="414721" cy="414721"/>
          </a:xfrm>
          <a:prstGeom prst="rect">
            <a:avLst/>
          </a:prstGeom>
        </p:spPr>
      </p:pic>
      <p:pic>
        <p:nvPicPr>
          <p:cNvPr id="15" name="Picture 14">
            <a:extLst>
              <a:ext uri="{FF2B5EF4-FFF2-40B4-BE49-F238E27FC236}">
                <a16:creationId xmlns:a16="http://schemas.microsoft.com/office/drawing/2014/main" id="{BC56CCE8-EEA0-4D66-A3F5-67ADBFB8D795}"/>
              </a:ext>
            </a:extLst>
          </p:cNvPr>
          <p:cNvPicPr>
            <a:picLocks noChangeAspect="1"/>
          </p:cNvPicPr>
          <p:nvPr/>
        </p:nvPicPr>
        <p:blipFill>
          <a:blip r:embed="rId4"/>
          <a:stretch>
            <a:fillRect/>
          </a:stretch>
        </p:blipFill>
        <p:spPr>
          <a:xfrm>
            <a:off x="825741" y="3327168"/>
            <a:ext cx="315541" cy="315541"/>
          </a:xfrm>
          <a:prstGeom prst="rect">
            <a:avLst/>
          </a:prstGeom>
        </p:spPr>
      </p:pic>
      <p:pic>
        <p:nvPicPr>
          <p:cNvPr id="17" name="Picture 16">
            <a:extLst>
              <a:ext uri="{FF2B5EF4-FFF2-40B4-BE49-F238E27FC236}">
                <a16:creationId xmlns:a16="http://schemas.microsoft.com/office/drawing/2014/main" id="{465159FA-39F1-49B9-9A83-B9983BF7E22E}"/>
              </a:ext>
            </a:extLst>
          </p:cNvPr>
          <p:cNvPicPr>
            <a:picLocks noChangeAspect="1"/>
          </p:cNvPicPr>
          <p:nvPr/>
        </p:nvPicPr>
        <p:blipFill>
          <a:blip r:embed="rId5"/>
          <a:stretch>
            <a:fillRect/>
          </a:stretch>
        </p:blipFill>
        <p:spPr>
          <a:xfrm>
            <a:off x="806792" y="1902167"/>
            <a:ext cx="346112" cy="3461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476975" y="210521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500" dirty="0">
                <a:solidFill>
                  <a:srgbClr val="0E2A47"/>
                </a:solidFill>
                <a:latin typeface="Segoe UI Black" panose="020B0A02040204020203" pitchFamily="34" charset="0"/>
                <a:ea typeface="Segoe UI Black" panose="020B0A02040204020203" pitchFamily="34" charset="0"/>
              </a:rPr>
              <a:t>BRANDING</a:t>
            </a:r>
            <a:endParaRPr sz="1500" dirty="0">
              <a:solidFill>
                <a:srgbClr val="0E2A47"/>
              </a:solidFill>
              <a:latin typeface="Segoe UI Black" panose="020B0A02040204020203" pitchFamily="34" charset="0"/>
              <a:ea typeface="Segoe UI Black" panose="020B0A02040204020203" pitchFamily="34" charset="0"/>
            </a:endParaRPr>
          </a:p>
        </p:txBody>
      </p:sp>
      <p:sp>
        <p:nvSpPr>
          <p:cNvPr id="557" name="Google Shape;557;p29"/>
          <p:cNvSpPr txBox="1">
            <a:spLocks noGrp="1"/>
          </p:cNvSpPr>
          <p:nvPr>
            <p:ph type="ctrTitle" idx="2"/>
          </p:nvPr>
        </p:nvSpPr>
        <p:spPr>
          <a:xfrm>
            <a:off x="5476975" y="3519242"/>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500" dirty="0">
                <a:solidFill>
                  <a:srgbClr val="0E2A47"/>
                </a:solidFill>
                <a:latin typeface="Segoe UI Black" panose="020B0A02040204020203" pitchFamily="34" charset="0"/>
                <a:ea typeface="Segoe UI Black" panose="020B0A02040204020203" pitchFamily="34" charset="0"/>
              </a:rPr>
              <a:t>ADAPTABILITY</a:t>
            </a:r>
            <a:endParaRPr sz="1500" dirty="0">
              <a:solidFill>
                <a:srgbClr val="0E2A47"/>
              </a:solidFill>
              <a:latin typeface="Segoe UI Black" panose="020B0A02040204020203" pitchFamily="34" charset="0"/>
              <a:ea typeface="Segoe UI Black" panose="020B0A02040204020203" pitchFamily="34" charset="0"/>
            </a:endParaRPr>
          </a:p>
        </p:txBody>
      </p:sp>
      <p:sp>
        <p:nvSpPr>
          <p:cNvPr id="558" name="Google Shape;558;p29"/>
          <p:cNvSpPr txBox="1">
            <a:spLocks noGrp="1"/>
          </p:cNvSpPr>
          <p:nvPr>
            <p:ph type="ctrTitle" idx="3"/>
          </p:nvPr>
        </p:nvSpPr>
        <p:spPr>
          <a:xfrm>
            <a:off x="5476975" y="281223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1500" dirty="0">
                <a:solidFill>
                  <a:schemeClr val="bg1"/>
                </a:solidFill>
                <a:latin typeface="Segoe UI Black" panose="020B0A02040204020203" pitchFamily="34" charset="0"/>
                <a:ea typeface="Segoe UI Black" panose="020B0A02040204020203" pitchFamily="34" charset="0"/>
              </a:rPr>
              <a:t>POSITIONING</a:t>
            </a:r>
            <a:endParaRPr sz="1500" dirty="0">
              <a:solidFill>
                <a:schemeClr val="bg1"/>
              </a:solidFill>
              <a:latin typeface="Segoe UI Black" panose="020B0A02040204020203" pitchFamily="34" charset="0"/>
              <a:ea typeface="Segoe UI Black" panose="020B0A02040204020203" pitchFamily="34" charset="0"/>
            </a:endParaRPr>
          </a:p>
        </p:txBody>
      </p:sp>
      <p:sp>
        <p:nvSpPr>
          <p:cNvPr id="115" name="Google Shape;408;p28">
            <a:extLst>
              <a:ext uri="{FF2B5EF4-FFF2-40B4-BE49-F238E27FC236}">
                <a16:creationId xmlns:a16="http://schemas.microsoft.com/office/drawing/2014/main" id="{77963E76-3DDE-43E0-8FE2-B41D63D18E46}"/>
              </a:ext>
            </a:extLst>
          </p:cNvPr>
          <p:cNvSpPr/>
          <p:nvPr/>
        </p:nvSpPr>
        <p:spPr>
          <a:xfrm>
            <a:off x="7901488" y="2582029"/>
            <a:ext cx="423900" cy="423900"/>
          </a:xfrm>
          <a:prstGeom prst="ellipse">
            <a:avLst/>
          </a:pr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D1E99F7E-444F-4146-A41B-B58EAE76BB22}"/>
              </a:ext>
            </a:extLst>
          </p:cNvPr>
          <p:cNvPicPr>
            <a:picLocks noChangeAspect="1"/>
          </p:cNvPicPr>
          <p:nvPr/>
        </p:nvPicPr>
        <p:blipFill>
          <a:blip r:embed="rId3"/>
          <a:stretch>
            <a:fillRect/>
          </a:stretch>
        </p:blipFill>
        <p:spPr>
          <a:xfrm>
            <a:off x="7909176" y="2602528"/>
            <a:ext cx="388514" cy="388514"/>
          </a:xfrm>
          <a:prstGeom prst="rect">
            <a:avLst/>
          </a:prstGeom>
        </p:spPr>
      </p:pic>
      <p:sp>
        <p:nvSpPr>
          <p:cNvPr id="118" name="Google Shape;408;p28">
            <a:extLst>
              <a:ext uri="{FF2B5EF4-FFF2-40B4-BE49-F238E27FC236}">
                <a16:creationId xmlns:a16="http://schemas.microsoft.com/office/drawing/2014/main" id="{FAE06953-C292-4781-907D-DC597AA7C1F6}"/>
              </a:ext>
            </a:extLst>
          </p:cNvPr>
          <p:cNvSpPr/>
          <p:nvPr/>
        </p:nvSpPr>
        <p:spPr>
          <a:xfrm>
            <a:off x="7895843" y="1890574"/>
            <a:ext cx="423900" cy="4239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3D436AB8-B6F4-4616-99E2-9E2BD1C0689C}"/>
              </a:ext>
            </a:extLst>
          </p:cNvPr>
          <p:cNvPicPr>
            <a:picLocks noChangeAspect="1"/>
          </p:cNvPicPr>
          <p:nvPr/>
        </p:nvPicPr>
        <p:blipFill>
          <a:blip r:embed="rId4"/>
          <a:stretch>
            <a:fillRect/>
          </a:stretch>
        </p:blipFill>
        <p:spPr>
          <a:xfrm>
            <a:off x="7915754" y="1895424"/>
            <a:ext cx="388514" cy="388514"/>
          </a:xfrm>
          <a:prstGeom prst="rect">
            <a:avLst/>
          </a:prstGeom>
        </p:spPr>
      </p:pic>
      <p:sp>
        <p:nvSpPr>
          <p:cNvPr id="121" name="Google Shape;408;p28">
            <a:extLst>
              <a:ext uri="{FF2B5EF4-FFF2-40B4-BE49-F238E27FC236}">
                <a16:creationId xmlns:a16="http://schemas.microsoft.com/office/drawing/2014/main" id="{2497456C-9B48-4E27-9FA9-DE666FF3B4A5}"/>
              </a:ext>
            </a:extLst>
          </p:cNvPr>
          <p:cNvSpPr/>
          <p:nvPr/>
        </p:nvSpPr>
        <p:spPr>
          <a:xfrm>
            <a:off x="7895843" y="3272794"/>
            <a:ext cx="423900" cy="423900"/>
          </a:xfrm>
          <a:prstGeom prst="ellipse">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08844BA6-E08C-40AE-BCF5-AF7A32CB5C26}"/>
              </a:ext>
            </a:extLst>
          </p:cNvPr>
          <p:cNvPicPr>
            <a:picLocks noChangeAspect="1"/>
          </p:cNvPicPr>
          <p:nvPr/>
        </p:nvPicPr>
        <p:blipFill>
          <a:blip r:embed="rId5"/>
          <a:stretch>
            <a:fillRect/>
          </a:stretch>
        </p:blipFill>
        <p:spPr>
          <a:xfrm>
            <a:off x="7922316" y="3292546"/>
            <a:ext cx="375374" cy="3753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696065" y="3770441"/>
            <a:ext cx="1747089" cy="502500"/>
          </a:xfrm>
          <a:prstGeom prst="rect">
            <a:avLst/>
          </a:prstGeom>
        </p:spPr>
        <p:txBody>
          <a:bodyPr spcFirstLastPara="1" wrap="square" lIns="91425" tIns="91425" rIns="91425" bIns="91425" anchor="t" anchorCtr="0">
            <a:noAutofit/>
          </a:bodyPr>
          <a:lstStyle/>
          <a:p>
            <a:pPr marL="114300" indent="0"/>
            <a:r>
              <a:rPr lang="en-US" b="0" i="0" dirty="0">
                <a:solidFill>
                  <a:schemeClr val="bg1"/>
                </a:solidFill>
                <a:effectLst/>
                <a:latin typeface="Helvetica" panose="020B0604020202020204" pitchFamily="34" charset="0"/>
              </a:rPr>
              <a:t>Implement a visual hierarchy for highlighting the most important elements first and less afterward</a:t>
            </a:r>
          </a:p>
        </p:txBody>
      </p:sp>
      <p:sp>
        <p:nvSpPr>
          <p:cNvPr id="565" name="Google Shape;565;p30"/>
          <p:cNvSpPr txBox="1">
            <a:spLocks noGrp="1"/>
          </p:cNvSpPr>
          <p:nvPr>
            <p:ph type="subTitle" idx="2"/>
          </p:nvPr>
        </p:nvSpPr>
        <p:spPr>
          <a:xfrm>
            <a:off x="5609994" y="3748239"/>
            <a:ext cx="1938562"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0" i="0" dirty="0">
                <a:solidFill>
                  <a:schemeClr val="bg1"/>
                </a:solidFill>
                <a:effectLst/>
                <a:latin typeface="Helvetica" panose="020B0604020202020204" pitchFamily="34" charset="0"/>
              </a:rPr>
              <a:t>Updating websites regularly keeps your website contemporary and boosting the growth of your business and website performance</a:t>
            </a:r>
            <a:r>
              <a:rPr lang="en-US" b="0" i="0" dirty="0">
                <a:solidFill>
                  <a:srgbClr val="666666"/>
                </a:solidFill>
                <a:effectLst/>
                <a:latin typeface="Helvetica" panose="020B0604020202020204" pitchFamily="34" charset="0"/>
              </a:rPr>
              <a:t>.</a:t>
            </a:r>
            <a:endParaRPr sz="900" dirty="0"/>
          </a:p>
        </p:txBody>
      </p:sp>
      <p:sp>
        <p:nvSpPr>
          <p:cNvPr id="566" name="Google Shape;566;p30"/>
          <p:cNvSpPr txBox="1">
            <a:spLocks noGrp="1"/>
          </p:cNvSpPr>
          <p:nvPr>
            <p:ph type="subTitle" idx="3"/>
          </p:nvPr>
        </p:nvSpPr>
        <p:spPr>
          <a:xfrm>
            <a:off x="1755120" y="3743438"/>
            <a:ext cx="1747101"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bg1"/>
                </a:solidFill>
                <a:effectLst/>
                <a:latin typeface="Helvetica" panose="020B0604020202020204" pitchFamily="34" charset="0"/>
              </a:rPr>
              <a:t>After approval of prototypes by the client, </a:t>
            </a:r>
            <a:r>
              <a:rPr lang="en-US" b="0" i="0" strike="noStrike" dirty="0">
                <a:solidFill>
                  <a:schemeClr val="bg1"/>
                </a:solidFill>
                <a:effectLst/>
                <a:latin typeface="Helvetica" panose="020B0604020202020204" pitchFamily="34" charset="0"/>
              </a:rPr>
              <a:t>graphic designers</a:t>
            </a:r>
            <a:r>
              <a:rPr lang="en-US" b="0" i="0" dirty="0">
                <a:solidFill>
                  <a:schemeClr val="bg1"/>
                </a:solidFill>
                <a:effectLst/>
                <a:latin typeface="Helvetica" panose="020B0604020202020204" pitchFamily="34" charset="0"/>
              </a:rPr>
              <a:t> take the final design step by shifting the design in Photoshop or Illustrator</a:t>
            </a:r>
            <a:endParaRPr dirty="0">
              <a:solidFill>
                <a:schemeClr val="bg1"/>
              </a:solidFill>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USER EXPERIENCE</a:t>
            </a:r>
            <a:endParaRPr dirty="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INFO UPDATES</a:t>
            </a:r>
            <a:endParaRPr dirty="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IMAGES</a:t>
            </a:r>
            <a:endParaRPr dirty="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75520" y="2018930"/>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FF6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1" y="2183532"/>
            <a:ext cx="295272" cy="295272"/>
            <a:chOff x="1190625" y="238125"/>
            <a:chExt cx="5226050" cy="5226050"/>
          </a:xfrm>
          <a:solidFill>
            <a:schemeClr val="tx1"/>
          </a:solidFill>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594" y="2178702"/>
            <a:ext cx="317750" cy="317849"/>
            <a:chOff x="1191425" y="238125"/>
            <a:chExt cx="5217575" cy="5219200"/>
          </a:xfrm>
          <a:solidFill>
            <a:schemeClr val="tx1">
              <a:lumMod val="95000"/>
              <a:lumOff val="5000"/>
            </a:schemeClr>
          </a:solidFill>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46158" y="218069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tx1">
              <a:lumMod val="85000"/>
              <a:lumOff val="1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TotalTime>
  <Words>724</Words>
  <Application>Microsoft Office PowerPoint</Application>
  <PresentationFormat>On-screen Show (16:9)</PresentationFormat>
  <Paragraphs>117</Paragraphs>
  <Slides>18</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Roboto Black</vt:lpstr>
      <vt:lpstr>Bree Serif</vt:lpstr>
      <vt:lpstr>Helvetica</vt:lpstr>
      <vt:lpstr>Roboto Light</vt:lpstr>
      <vt:lpstr>MV Boli</vt:lpstr>
      <vt:lpstr>Ubuntu</vt:lpstr>
      <vt:lpstr>Roboto Mono Regular</vt:lpstr>
      <vt:lpstr>Arial</vt:lpstr>
      <vt:lpstr>Chief Blueprint</vt:lpstr>
      <vt:lpstr>Didact Gothic</vt:lpstr>
      <vt:lpstr>Segoe UI Black</vt:lpstr>
      <vt:lpstr>Roboto Thin</vt:lpstr>
      <vt:lpstr>WEB PROPOSAL</vt:lpstr>
      <vt:lpstr>NGO PROJECT PROPOSAL</vt:lpstr>
      <vt:lpstr>TABLE OF CONTENTS</vt:lpstr>
      <vt:lpstr>OUR COMPANY</vt:lpstr>
      <vt:lpstr>WHAT WE ARE WORKING ON</vt:lpstr>
      <vt:lpstr>ABOUT THE PROJECT</vt:lpstr>
      <vt:lpstr>HTML + CSS + JAVASCRIPT + BOOTSTRAP</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NGO PROJECT PROPOSAL</dc:title>
  <dc:creator>Anant Saini</dc:creator>
  <cp:lastModifiedBy>Anant Saini</cp:lastModifiedBy>
  <cp:revision>29</cp:revision>
  <dcterms:modified xsi:type="dcterms:W3CDTF">2021-06-20T10:36:55Z</dcterms:modified>
</cp:coreProperties>
</file>